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44"/>
  </p:normalViewPr>
  <p:slideViewPr>
    <p:cSldViewPr snapToGrid="0">
      <p:cViewPr varScale="1">
        <p:scale>
          <a:sx n="144" d="100"/>
          <a:sy n="144" d="100"/>
        </p:scale>
        <p:origin x="640"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16/4/2024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16/4/2024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2024/04/16</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183879" y="457200"/>
            <a:ext cx="1828800" cy="457200"/>
          </a:xfrm>
          <a:prstGeom prst="rect">
            <a:avLst/>
          </a:prstGeom>
          <a:noFill/>
        </p:spPr>
        <p:txBody>
          <a:bodyPr wrap="none">
            <a:spAutoFit/>
          </a:bodyPr>
          <a:lstStyle/>
          <a:p>
            <a:pPr algn="r">
              <a:defRPr b="0" sz="28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As the Impact Management capability is established, the purpose needs to be identified and prioritised in the context of </a:t>
            </a:r>
          </a:p>
          <a:p>
            <a:pPr algn="l">
              <a:defRPr b="0" sz="1000">
                <a:solidFill>
                  <a:srgbClr val="425369"/>
                </a:solidFill>
                <a:latin typeface="Avenir Next"/>
              </a:defRPr>
            </a:pPr>
            <a:r>
              <a:rPr/>
              <a:t>the organization and its strategy. Consideration needs to be given to the potential to spin off in the future and the </a:t>
            </a:r>
          </a:p>
          <a:p>
            <a:pPr algn="l">
              <a:defRPr b="0" sz="100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1000">
                <a:solidFill>
                  <a:srgbClr val="425369"/>
                </a:solidFill>
                <a:latin typeface="Avenir Next"/>
              </a:defRPr>
            </a:pPr>
            <a:r>
              <a:rPr/>
              <a:t>Define the stakeholders of the Impact Management capability to clarify and clearly articulate the purpose within the </a:t>
            </a:r>
          </a:p>
          <a:p>
            <a:pPr algn="l">
              <a:defRPr b="0" sz="1000">
                <a:solidFill>
                  <a:srgbClr val="425369"/>
                </a:solidFill>
                <a:latin typeface="Avenir Next"/>
              </a:defRPr>
            </a:pPr>
            <a:r>
              <a:rPr/>
              <a:t>context and operating structure.</a:t>
            </a:r>
          </a:p>
        </p:txBody>
      </p:sp>
      <p:sp>
        <p:nvSpPr>
          <p:cNvPr id="11" name="TextBox 10"/>
          <p:cNvSpPr txBox="1"/>
          <p:nvPr/>
        </p:nvSpPr>
        <p:spPr>
          <a:xfrm>
            <a:off x="2743200" y="2651760"/>
            <a:ext cx="6400800" cy="914400"/>
          </a:xfrm>
          <a:prstGeom prst="rect">
            <a:avLst/>
          </a:prstGeom>
          <a:noFill/>
        </p:spPr>
        <p:txBody>
          <a:bodyPr wrap="none">
            <a:spAutoFit/>
          </a:bodyPr>
          <a:lstStyle/>
          <a:p>
            <a:pPr algn="l">
              <a:defRPr b="0" sz="1000">
                <a:solidFill>
                  <a:srgbClr val="425369"/>
                </a:solidFill>
                <a:latin typeface="Avenir Next"/>
              </a:defRPr>
            </a:pPr>
            <a:r>
              <a:rPr/>
              <a:t>It is recommended that a programme review and internal stakeholder engagement process supports and informs the </a:t>
            </a:r>
          </a:p>
          <a:p>
            <a:pPr algn="l">
              <a:defRPr b="0" sz="1000">
                <a:solidFill>
                  <a:srgbClr val="425369"/>
                </a:solidFill>
                <a:latin typeface="Avenir Next"/>
              </a:defRPr>
            </a:pPr>
            <a:r>
              <a:rPr/>
              <a:t>implementation of a  Theory of Change for the organisation. The review process should seek to engage those with lived </a:t>
            </a:r>
          </a:p>
          <a:p>
            <a:pPr algn="l">
              <a:defRPr b="0" sz="1000">
                <a:solidFill>
                  <a:srgbClr val="425369"/>
                </a:solidFill>
                <a:latin typeface="Avenir Next"/>
              </a:defRPr>
            </a:pPr>
            <a:r>
              <a:rPr/>
              <a:t>experience (programme staff) implementing on the ground (those closest to the problem), to understand what is working </a:t>
            </a:r>
          </a:p>
          <a:p>
            <a:pPr algn="l">
              <a:defRPr b="0" sz="1000">
                <a:solidFill>
                  <a:srgbClr val="425369"/>
                </a:solidFill>
                <a:latin typeface="Avenir Next"/>
              </a:defRPr>
            </a:pPr>
            <a:r>
              <a:rPr/>
              <a:t>in the organisation’s current social service delivery, what is not working, what needs in the community are hindering </a:t>
            </a:r>
          </a:p>
          <a:p>
            <a:pPr algn="l">
              <a:defRPr b="0" sz="100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5635"/>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1000">
                <a:solidFill>
                  <a:srgbClr val="425369"/>
                </a:solidFill>
                <a:latin typeface="Avenir Next"/>
              </a:defRPr>
            </a:pPr>
            <a:r>
              <a:rPr/>
              <a:t>Identify standardised templates, tools, processes, and training (collateral) to ensure consistent implementation of </a:t>
            </a:r>
          </a:p>
          <a:p>
            <a:pPr algn="l">
              <a:defRPr b="0" sz="1000">
                <a:solidFill>
                  <a:srgbClr val="425369"/>
                </a:solidFill>
                <a:latin typeface="Avenir Next"/>
              </a:defRPr>
            </a:pPr>
            <a:r>
              <a:rPr/>
              <a:t>processes lead by the Impact Management Capability. (This can be prioritised once initial capability design is in place </a:t>
            </a:r>
          </a:p>
          <a:p>
            <a:pPr algn="l">
              <a:defRPr b="0" sz="1000">
                <a:solidFill>
                  <a:srgbClr val="425369"/>
                </a:solidFill>
                <a:latin typeface="Avenir Next"/>
              </a:defRPr>
            </a:pPr>
            <a:r>
              <a:rPr/>
              <a:t>and the capability is established, with a workplan and prioritization of collateral to develop).​ If recruitment to fulfil </a:t>
            </a:r>
          </a:p>
          <a:p>
            <a:pPr algn="l">
              <a:defRPr b="0" sz="1000">
                <a:solidFill>
                  <a:srgbClr val="425369"/>
                </a:solidFill>
                <a:latin typeface="Avenir Next"/>
              </a:defRPr>
            </a:pPr>
            <a:r>
              <a:rPr/>
              <a:t>the team composition requirements is slow and / a lower job level is required on a permanent basis, there will be a </a:t>
            </a:r>
          </a:p>
          <a:p>
            <a:pPr algn="l">
              <a:defRPr b="0" sz="1000">
                <a:solidFill>
                  <a:srgbClr val="425369"/>
                </a:solidFill>
                <a:latin typeface="Avenir Next"/>
              </a:defRPr>
            </a:pPr>
            <a:r>
              <a:rPr/>
              <a:t>lag on the development of consistent collateral and training coming from the Impact Management Capability. This will </a:t>
            </a:r>
          </a:p>
          <a:p>
            <a:pPr algn="l">
              <a:defRPr b="0" sz="1000">
                <a:solidFill>
                  <a:srgbClr val="425369"/>
                </a:solidFill>
                <a:latin typeface="Avenir Next"/>
              </a:defRPr>
            </a:pPr>
            <a:r>
              <a:rPr/>
              <a:t>have a knock-on effect on implementation of impact measurement. ​A partner could assist initially to identify and / </a:t>
            </a:r>
          </a:p>
          <a:p>
            <a:pPr algn="l">
              <a:defRPr b="0" sz="1000">
                <a:solidFill>
                  <a:srgbClr val="425369"/>
                </a:solidFill>
                <a:latin typeface="Avenir Next"/>
              </a:defRPr>
            </a:pPr>
            <a:r>
              <a:rPr/>
              <a:t>develop specific standardised collateral (templates, tools, processes and training) to equip teams within the organization. </a:t>
            </a:r>
          </a:p>
          <a:p>
            <a:pPr algn="l">
              <a:defRPr b="0" sz="1000">
                <a:solidFill>
                  <a:srgbClr val="425369"/>
                </a:solidFill>
                <a:latin typeface="Avenir Next"/>
              </a:defRPr>
            </a:pPr>
            <a:r>
              <a:rPr/>
              <a:t>In line with stated objectives, talent within the Impact Management Capability would also need to develop capacity to </a:t>
            </a:r>
          </a:p>
          <a:p>
            <a:pPr algn="l">
              <a:defRPr b="0" sz="1000">
                <a:solidFill>
                  <a:srgbClr val="425369"/>
                </a:solidFill>
                <a:latin typeface="Avenir Next"/>
              </a:defRPr>
            </a:pPr>
            <a:r>
              <a:rPr/>
              <a:t>maintain and improve this over time and serve the growth and needs of the organization (consideration for developing </a:t>
            </a:r>
          </a:p>
          <a:p>
            <a:pPr algn="l">
              <a:defRPr b="0" sz="100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1000">
                <a:solidFill>
                  <a:srgbClr val="425369"/>
                </a:solidFill>
                <a:latin typeface="Avenir Next"/>
              </a:defRPr>
            </a:pPr>
            <a:r>
              <a:rPr/>
              <a:t>Work with HR to implement individual Impact Performance to accommodate for alignment of individual scorecards and </a:t>
            </a:r>
          </a:p>
          <a:p>
            <a:pPr algn="l">
              <a:defRPr b="0" sz="1000">
                <a:solidFill>
                  <a:srgbClr val="425369"/>
                </a:solidFill>
                <a:latin typeface="Avenir Next"/>
              </a:defRPr>
            </a:pPr>
            <a:r>
              <a:rPr/>
              <a:t>performance management to the Impact Strategy. This can be a broader exercise for the way individual performance is </a:t>
            </a:r>
          </a:p>
          <a:p>
            <a:pPr algn="l">
              <a:defRPr b="0" sz="1000">
                <a:solidFill>
                  <a:srgbClr val="425369"/>
                </a:solidFill>
                <a:latin typeface="Avenir Next"/>
              </a:defRPr>
            </a:pPr>
            <a:r>
              <a:rPr/>
              <a:t>considered within.​ Develop a plan to execute and integrate this  approach - including required communications and </a:t>
            </a:r>
          </a:p>
          <a:p>
            <a:pPr algn="l">
              <a:defRPr b="0" sz="1000">
                <a:solidFill>
                  <a:srgbClr val="425369"/>
                </a:solidFill>
                <a:latin typeface="Avenir Next"/>
              </a:defRPr>
            </a:pPr>
            <a:r>
              <a:rPr/>
              <a:t>training of talent across all levels of the organization to co-create aligned individual scorecards and performance </a:t>
            </a:r>
          </a:p>
          <a:p>
            <a:pPr algn="l">
              <a:defRPr b="0" sz="100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1000">
                <a:solidFill>
                  <a:srgbClr val="425369"/>
                </a:solidFill>
                <a:latin typeface="Avenir Next"/>
              </a:defRPr>
            </a:pPr>
            <a:r>
              <a:rPr/>
              <a:t>If an existing senior leadership team member does not have relevant skills, qualifications and expertise in Impact </a:t>
            </a:r>
          </a:p>
          <a:p>
            <a:pPr algn="l">
              <a:defRPr b="0" sz="1000">
                <a:solidFill>
                  <a:srgbClr val="425369"/>
                </a:solidFill>
                <a:latin typeface="Avenir Next"/>
              </a:defRPr>
            </a:pPr>
            <a:r>
              <a:rPr/>
              <a:t>Management, an additional role (this may include advisory capacity in the early stages) should be created and </a:t>
            </a:r>
          </a:p>
          <a:p>
            <a:pPr algn="l">
              <a:defRPr b="0" sz="1000">
                <a:solidFill>
                  <a:srgbClr val="425369"/>
                </a:solidFill>
                <a:latin typeface="Avenir Next"/>
              </a:defRPr>
            </a:pPr>
            <a:r>
              <a:rPr/>
              <a:t>planned for incorporation into the structure. ​In conjunction with Process development recommendations, develop </a:t>
            </a:r>
          </a:p>
          <a:p>
            <a:pPr algn="l">
              <a:defRPr b="0" sz="1000">
                <a:solidFill>
                  <a:srgbClr val="425369"/>
                </a:solidFill>
                <a:latin typeface="Avenir Next"/>
              </a:defRPr>
            </a:pPr>
            <a:r>
              <a:rPr/>
              <a:t>a capability design process to develop the capability by unpacking: the ‘job-to-be-done’ by the Impact Management </a:t>
            </a:r>
          </a:p>
          <a:p>
            <a:pPr algn="l">
              <a:defRPr b="0" sz="1000">
                <a:solidFill>
                  <a:srgbClr val="425369"/>
                </a:solidFill>
                <a:latin typeface="Avenir Next"/>
              </a:defRPr>
            </a:pPr>
            <a:r>
              <a:rPr/>
              <a:t>Capability; defining the capability model (the Impact Management sub-capabilities needed); define the boundaries </a:t>
            </a:r>
          </a:p>
          <a:p>
            <a:pPr algn="l">
              <a:defRPr b="0" sz="1000">
                <a:solidFill>
                  <a:srgbClr val="425369"/>
                </a:solidFill>
                <a:latin typeface="Avenir Next"/>
              </a:defRPr>
            </a:pPr>
            <a:r>
              <a:rPr/>
              <a:t>of the Impact Management Capability (what it does do and what it doesn’t do); identify the high-level processes this </a:t>
            </a:r>
          </a:p>
          <a:p>
            <a:pPr algn="l">
              <a:defRPr b="0" sz="1000">
                <a:solidFill>
                  <a:srgbClr val="425369"/>
                </a:solidFill>
                <a:latin typeface="Avenir Next"/>
              </a:defRPr>
            </a:pPr>
            <a:r>
              <a:rPr/>
              <a:t>capability will need to lead in order to fulfil the purpose and stakeholder needs; determine the responsibility </a:t>
            </a:r>
          </a:p>
          <a:p>
            <a:pPr algn="l">
              <a:defRPr b="0" sz="1000">
                <a:solidFill>
                  <a:srgbClr val="425369"/>
                </a:solidFill>
                <a:latin typeface="Avenir Next"/>
              </a:defRPr>
            </a:pPr>
            <a:r>
              <a:rPr/>
              <a:t>assignment framework PACE. This provides a clear view of the different roles that are required, and in conjunction </a:t>
            </a:r>
          </a:p>
          <a:p>
            <a:pPr algn="l">
              <a:defRPr b="0" sz="100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Develop a capability design process to develop the capability by unpacking: the ‘job-to-be-done’ by the Impact Management </a:t>
            </a:r>
          </a:p>
          <a:p>
            <a:pPr algn="l">
              <a:defRPr b="0" sz="1000">
                <a:solidFill>
                  <a:srgbClr val="425369"/>
                </a:solidFill>
                <a:latin typeface="Avenir Next"/>
              </a:defRPr>
            </a:pPr>
            <a:r>
              <a:rPr/>
              <a:t>Capability; defining the capability model (including the Impact Management sub-capabilities needed); define the boundaries </a:t>
            </a:r>
          </a:p>
          <a:p>
            <a:pPr algn="l">
              <a:defRPr b="0" sz="1000">
                <a:solidFill>
                  <a:srgbClr val="425369"/>
                </a:solidFill>
                <a:latin typeface="Avenir Next"/>
              </a:defRPr>
            </a:pPr>
            <a:r>
              <a:rPr/>
              <a:t>of the Impact Management Capability (what it does do and what it doesn’t do); identify and define the high-level processes </a:t>
            </a:r>
          </a:p>
          <a:p>
            <a:pPr algn="l">
              <a:defRPr b="0" sz="1000">
                <a:solidFill>
                  <a:srgbClr val="425369"/>
                </a:solidFill>
                <a:latin typeface="Avenir Next"/>
              </a:defRPr>
            </a:pPr>
            <a:r>
              <a:rPr/>
              <a:t>this capability will need to lead in order to fulfil the purpose and stakeholder needs; determine the responsibility assignment </a:t>
            </a:r>
          </a:p>
          <a:p>
            <a:pPr algn="l">
              <a:defRPr b="0" sz="1000">
                <a:solidFill>
                  <a:srgbClr val="425369"/>
                </a:solidFill>
                <a:latin typeface="Avenir Next"/>
              </a:defRPr>
            </a:pPr>
            <a:r>
              <a:rPr/>
              <a:t>framework PACE. See example of PACE application. The capability design process above will assist to inform the development </a:t>
            </a:r>
          </a:p>
          <a:p>
            <a:pPr algn="l">
              <a:defRPr b="0" sz="1000">
                <a:solidFill>
                  <a:srgbClr val="425369"/>
                </a:solidFill>
                <a:latin typeface="Avenir Next"/>
              </a:defRPr>
            </a:pPr>
            <a:r>
              <a:rPr/>
              <a:t>of role profiles (based on PACE); and workplans.​ An option could be to work with a partner to initially develop the processes </a:t>
            </a:r>
          </a:p>
          <a:p>
            <a:pPr algn="l">
              <a:defRPr b="0" sz="100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Develop enabling capabilities such as IT to determine where data needs to end up to ensure it can be accessed and used by </a:t>
            </a:r>
          </a:p>
          <a:p>
            <a:pPr algn="l">
              <a:defRPr b="0" sz="1000">
                <a:solidFill>
                  <a:srgbClr val="425369"/>
                </a:solidFill>
                <a:latin typeface="Avenir Next"/>
              </a:defRPr>
            </a:pPr>
            <a:r>
              <a:rPr/>
              <a:t>the right people at the right time, e.g. decision-makers and those who are contributing to, learning about and improving the </a:t>
            </a:r>
          </a:p>
          <a:p>
            <a:pPr algn="l">
              <a:defRPr b="0" sz="1000">
                <a:solidFill>
                  <a:srgbClr val="425369"/>
                </a:solidFill>
                <a:latin typeface="Avenir Next"/>
              </a:defRPr>
            </a:pPr>
            <a:r>
              <a:rPr/>
              <a:t>work of the organization and / programmes. Utilise the Impact Measurement and Reporting Frameworks (once developed) </a:t>
            </a:r>
          </a:p>
          <a:p>
            <a:pPr algn="l">
              <a:defRPr b="0" sz="1000">
                <a:solidFill>
                  <a:srgbClr val="425369"/>
                </a:solidFill>
                <a:latin typeface="Avenir Next"/>
              </a:defRPr>
            </a:pPr>
            <a:r>
              <a:rPr/>
              <a:t>to review and / identify the data access needs and timing that users have to inform the above. A review of user requirements </a:t>
            </a:r>
          </a:p>
          <a:p>
            <a:pPr algn="l">
              <a:defRPr b="0" sz="1000">
                <a:solidFill>
                  <a:srgbClr val="425369"/>
                </a:solidFill>
                <a:latin typeface="Avenir Next"/>
              </a:defRPr>
            </a:pPr>
            <a:r>
              <a:rPr/>
              <a:t>will inform data architecture and supporting processes for future. ​Ensure any data access rights / requirements are identified </a:t>
            </a:r>
          </a:p>
          <a:p>
            <a:pPr algn="l">
              <a:defRPr b="0" sz="1000">
                <a:solidFill>
                  <a:srgbClr val="425369"/>
                </a:solidFill>
                <a:latin typeface="Avenir Next"/>
              </a:defRPr>
            </a:pPr>
            <a:r>
              <a:rPr/>
              <a:t>and planned for (may include policies and access controls to protect data assets and meet regulatory requirements) with </a:t>
            </a:r>
          </a:p>
          <a:p>
            <a:pPr algn="l">
              <a:defRPr b="0" sz="100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1000">
                <a:solidFill>
                  <a:srgbClr val="425369"/>
                </a:solidFill>
                <a:latin typeface="Avenir Next"/>
              </a:defRPr>
            </a:pPr>
            <a:r>
              <a:rPr/>
              <a:t>Define and develop data collection tools, types of data collected and processes using the Impact Strategy and Impact </a:t>
            </a:r>
          </a:p>
          <a:p>
            <a:pPr algn="l">
              <a:defRPr b="0" sz="1000">
                <a:solidFill>
                  <a:srgbClr val="425369"/>
                </a:solidFill>
                <a:latin typeface="Avenir Next"/>
              </a:defRPr>
            </a:pPr>
            <a:r>
              <a:rPr/>
              <a:t>Measurement framework to select fit-for-purpose and fit-for context mix of tools, data types (and range to support </a:t>
            </a:r>
          </a:p>
          <a:p>
            <a:pPr algn="l">
              <a:defRPr b="0" sz="1000">
                <a:solidFill>
                  <a:srgbClr val="425369"/>
                </a:solidFill>
                <a:latin typeface="Avenir Next"/>
              </a:defRPr>
            </a:pPr>
            <a:r>
              <a:rPr/>
              <a:t>triangulation and participation), methods and processes. Progress discussions on Data Tools and Methodologies to support </a:t>
            </a:r>
          </a:p>
          <a:p>
            <a:pPr algn="l">
              <a:defRPr b="0" sz="100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1000">
                <a:solidFill>
                  <a:srgbClr val="425369"/>
                </a:solidFill>
                <a:latin typeface="Avenir Next"/>
              </a:defRPr>
            </a:pPr>
            <a:r>
              <a:rPr/>
              <a:t>Identify the impact data architecture – the models, rules, and policies that will govern how impact data is captured, processed </a:t>
            </a:r>
          </a:p>
          <a:p>
            <a:pPr algn="l">
              <a:defRPr b="0" sz="100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Finalize and implement well-defined indicators that are consistent (build time series data to track and understand performance </a:t>
            </a:r>
          </a:p>
          <a:p>
            <a:pPr algn="l">
              <a:defRPr b="0" sz="1000">
                <a:solidFill>
                  <a:srgbClr val="425369"/>
                </a:solidFill>
                <a:latin typeface="Avenir Next"/>
              </a:defRPr>
            </a:pPr>
            <a:r>
              <a:rPr/>
              <a:t>over time), and clearly stated with specific parameters within the Impact Measurement Framework (IMF)  – for each level of the </a:t>
            </a:r>
          </a:p>
          <a:p>
            <a:pPr algn="l">
              <a:defRPr b="0" sz="1000">
                <a:solidFill>
                  <a:srgbClr val="425369"/>
                </a:solidFill>
                <a:latin typeface="Avenir Next"/>
              </a:defRPr>
            </a:pPr>
            <a:r>
              <a:rPr/>
              <a:t>Theory of Change. See the example Impact Measurement framework overview to guide the type of information typically</a:t>
            </a:r>
          </a:p>
          <a:p>
            <a:pPr algn="l">
              <a:defRPr b="0" sz="1000">
                <a:solidFill>
                  <a:srgbClr val="425369"/>
                </a:solidFill>
                <a:latin typeface="Avenir Next"/>
              </a:defRPr>
            </a:pPr>
            <a:r>
              <a:rPr/>
              <a:t> included in the Impact Measurement Framework. Ensure all new ‘programmes’ (and / communities operating in) have aligned </a:t>
            </a:r>
          </a:p>
          <a:p>
            <a:pPr algn="l">
              <a:defRPr b="0" sz="1000">
                <a:solidFill>
                  <a:srgbClr val="425369"/>
                </a:solidFill>
                <a:latin typeface="Avenir Next"/>
              </a:defRPr>
            </a:pPr>
            <a:r>
              <a:rPr/>
              <a:t>Impact Measurement Frameworks as they are built out and are incorporated end-to-end. Include stakeholder engagement in </a:t>
            </a:r>
          </a:p>
          <a:p>
            <a:pPr algn="l">
              <a:defRPr b="0" sz="1000">
                <a:solidFill>
                  <a:srgbClr val="425369"/>
                </a:solidFill>
                <a:latin typeface="Avenir Next"/>
              </a:defRPr>
            </a:pPr>
            <a:r>
              <a:rPr/>
              <a:t>the process to ensure measures identified are practical and you are able to collect the proposed data in practice. Combine this </a:t>
            </a:r>
          </a:p>
          <a:p>
            <a:pPr algn="l">
              <a:defRPr b="0" sz="1000">
                <a:solidFill>
                  <a:srgbClr val="425369"/>
                </a:solidFill>
                <a:latin typeface="Avenir Next"/>
              </a:defRPr>
            </a:pPr>
            <a:r>
              <a:rPr/>
              <a:t>stakeholder engagement with the selection of appropriate tools that are fit-for-context (i.e. relevant for the organization's </a:t>
            </a:r>
          </a:p>
          <a:p>
            <a:pPr algn="l">
              <a:defRPr b="0" sz="100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1000">
                <a:solidFill>
                  <a:srgbClr val="425369"/>
                </a:solidFill>
                <a:latin typeface="Avenir Next"/>
              </a:defRPr>
            </a:pPr>
            <a:r>
              <a:rPr/>
              <a:t>Finalize and implement the templates and training (see ”equipping” in Talent dimensions) required to socialise the Impact </a:t>
            </a:r>
          </a:p>
          <a:p>
            <a:pPr algn="l">
              <a:defRPr b="0" sz="1000">
                <a:solidFill>
                  <a:srgbClr val="425369"/>
                </a:solidFill>
                <a:latin typeface="Avenir Next"/>
              </a:defRPr>
            </a:pPr>
            <a:r>
              <a:rPr/>
              <a:t>Measurement framework and associated tools and processes across all levels of the organization and enable execution to </a:t>
            </a:r>
          </a:p>
          <a:p>
            <a:pPr algn="l">
              <a:defRPr b="0" sz="1000">
                <a:solidFill>
                  <a:srgbClr val="425369"/>
                </a:solidFill>
                <a:latin typeface="Avenir Next"/>
              </a:defRPr>
            </a:pPr>
            <a:r>
              <a:rPr/>
              <a:t>plan. Finalize and implement a plan for development of these consistent templates and training collateral (the comprehensive </a:t>
            </a:r>
          </a:p>
          <a:p>
            <a:pPr algn="l">
              <a:defRPr b="0" sz="100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1000">
                <a:solidFill>
                  <a:srgbClr val="425369"/>
                </a:solidFill>
                <a:latin typeface="Avenir Next"/>
              </a:defRPr>
            </a:pPr>
            <a:r>
              <a:rPr/>
              <a:t>Identify the need for incorporating regular evaluation and evaluative thinking practice within the initiative. Identify Key evaluation </a:t>
            </a:r>
          </a:p>
          <a:p>
            <a:pPr algn="l">
              <a:defRPr b="0" sz="1000">
                <a:solidFill>
                  <a:srgbClr val="425369"/>
                </a:solidFill>
                <a:latin typeface="Avenir Next"/>
              </a:defRPr>
            </a:pPr>
            <a:r>
              <a:rPr/>
              <a:t>questions that can be embedded into reflective processes and applied to monitoring data resulting from execution of the Impact </a:t>
            </a:r>
          </a:p>
          <a:p>
            <a:pPr algn="l">
              <a:defRPr b="0" sz="100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1000">
                <a:solidFill>
                  <a:srgbClr val="425369"/>
                </a:solidFill>
                <a:latin typeface="Avenir Next"/>
              </a:defRPr>
            </a:pPr>
            <a:r>
              <a:rPr/>
              <a:t>Develop research strategy (the ‘job-to-be-done’ for research) as a sub-capability and what is required to meet the objectives </a:t>
            </a:r>
          </a:p>
          <a:p>
            <a:pPr algn="l">
              <a:defRPr b="0" sz="1000">
                <a:solidFill>
                  <a:srgbClr val="425369"/>
                </a:solidFill>
                <a:latin typeface="Avenir Next"/>
              </a:defRPr>
            </a:pPr>
            <a:r>
              <a:rPr/>
              <a:t>of the Impact Strategy, stakeholder needs, as well as prospective investor needs to build trust and confidence, and it turn, </a:t>
            </a:r>
          </a:p>
          <a:p>
            <a:pPr algn="l">
              <a:defRPr b="0" sz="1000">
                <a:solidFill>
                  <a:srgbClr val="425369"/>
                </a:solidFill>
                <a:latin typeface="Avenir Next"/>
              </a:defRPr>
            </a:pPr>
            <a:r>
              <a:rPr/>
              <a:t>mobilise resources. Defining the level of research required will assist to determine the level of internal capability required, also </a:t>
            </a:r>
          </a:p>
          <a:p>
            <a:pPr algn="l">
              <a:defRPr b="0" sz="100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Identify stakeholder reporting needs in relation to the Impact Strategy and IMF developed and associated timeframes (unlikely </a:t>
            </a:r>
          </a:p>
          <a:p>
            <a:pPr algn="l">
              <a:defRPr b="0" sz="1000">
                <a:solidFill>
                  <a:srgbClr val="425369"/>
                </a:solidFill>
                <a:latin typeface="Avenir Next"/>
              </a:defRPr>
            </a:pPr>
            <a:r>
              <a:rPr/>
              <a:t>given the range of stakeholders that automated reporting would be feasible and priority in year 1). ​Understand reporting </a:t>
            </a:r>
          </a:p>
          <a:p>
            <a:pPr algn="l">
              <a:defRPr b="0" sz="1000">
                <a:solidFill>
                  <a:srgbClr val="425369"/>
                </a:solidFill>
                <a:latin typeface="Avenir Next"/>
              </a:defRPr>
            </a:pPr>
            <a:r>
              <a:rPr/>
              <a:t>standards environment and implications. ​ </a:t>
            </a:r>
          </a:p>
        </p:txBody>
      </p:sp>
      <p:sp>
        <p:nvSpPr>
          <p:cNvPr id="8" name="TextBox 7"/>
          <p:cNvSpPr txBox="1"/>
          <p:nvPr/>
        </p:nvSpPr>
        <p:spPr>
          <a:xfrm>
            <a:off x="2578608" y="1920240"/>
            <a:ext cx="6400800" cy="914400"/>
          </a:xfrm>
          <a:prstGeom prst="rect">
            <a:avLst/>
          </a:prstGeom>
          <a:noFill/>
        </p:spPr>
        <p:txBody>
          <a:bodyPr wrap="none">
            <a:spAutoFit/>
          </a:bodyPr>
          <a:lstStyle/>
          <a:p>
            <a:pPr algn="l">
              <a:defRPr b="0" sz="1000">
                <a:solidFill>
                  <a:srgbClr val="425369"/>
                </a:solidFill>
                <a:latin typeface="Avenir Next"/>
              </a:defRPr>
            </a:pPr>
            <a:r>
              <a:rPr/>
              <a:t>​Select the standards that are relevant and develop plans for integration into processes, measurement, data and talent </a:t>
            </a:r>
          </a:p>
          <a:p>
            <a:pPr algn="l">
              <a:defRPr b="0" sz="1000">
                <a:solidFill>
                  <a:srgbClr val="425369"/>
                </a:solidFill>
                <a:latin typeface="Avenir Next"/>
              </a:defRPr>
            </a:pPr>
            <a:r>
              <a:rPr/>
              <a:t>competencies.​ Socialise reporting standards across the organization and relevant stakeholders to increase quality of </a:t>
            </a:r>
          </a:p>
          <a:p>
            <a:pPr algn="l">
              <a:defRPr b="0" sz="100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1000">
                <a:solidFill>
                  <a:srgbClr val="425369"/>
                </a:solidFill>
                <a:latin typeface="Avenir Next"/>
              </a:defRPr>
            </a:pPr>
            <a:r>
              <a:rPr/>
              <a:t>Implement the identified relevant tools and / applications and identify the best practices for use. Evaluation of tools and / </a:t>
            </a:r>
          </a:p>
          <a:p>
            <a:pPr algn="l">
              <a:defRPr b="0" sz="100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597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79191"/>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587083"/>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1243584" y="1065276"/>
            <a:ext cx="1828800" cy="457200"/>
          </a:xfrm>
          <a:prstGeom prst="rect">
            <a:avLst/>
          </a:prstGeom>
          <a:noFill/>
        </p:spPr>
        <p:txBody>
          <a:bodyPr wrap="none">
            <a:spAutoFit/>
          </a:bodyPr>
          <a:lstStyle/>
          <a:p>
            <a:pPr algn="l">
              <a:defRPr b="0" sz="1050">
                <a:solidFill>
                  <a:srgbClr val="425369"/>
                </a:solidFill>
                <a:latin typeface="Avenir Next"/>
              </a:defRPr>
            </a:pPr>
            <a:r>
              <a:rPr/>
              <a:t>Capability Purpose, Equipping, Responsibility  Framework, Data Quality, Evaluation, and Reporting Framework.</a:t>
            </a:r>
          </a:p>
        </p:txBody>
      </p:sp>
      <p:sp>
        <p:nvSpPr>
          <p:cNvPr id="12" name="TextBox 11"/>
          <p:cNvSpPr txBox="1"/>
          <p:nvPr/>
        </p:nvSpPr>
        <p:spPr>
          <a:xfrm>
            <a:off x="548640" y="1234440"/>
            <a:ext cx="1828800" cy="457200"/>
          </a:xfrm>
          <a:prstGeom prst="rect">
            <a:avLst/>
          </a:prstGeom>
          <a:noFill/>
        </p:spPr>
        <p:txBody>
          <a:bodyPr wrap="none">
            <a:spAutoFit/>
          </a:bodyPr>
          <a:lstStyle/>
          <a:p>
            <a:pPr algn="l">
              <a:defRPr b="0" sz="10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850392" y="1554480"/>
            <a:ext cx="6400800" cy="914400"/>
          </a:xfrm>
          <a:prstGeom prst="rect">
            <a:avLst/>
          </a:prstGeom>
          <a:noFill/>
        </p:spPr>
        <p:txBody>
          <a:bodyPr wrap="none">
            <a:spAutoFit/>
          </a:bodyPr>
          <a:lstStyle/>
          <a:p>
            <a:pPr algn="l">
              <a:defRPr b="0" sz="1000">
                <a:solidFill>
                  <a:srgbClr val="425369"/>
                </a:solidFill>
                <a:latin typeface="Avenir Next"/>
              </a:defRPr>
            </a:pPr>
            <a:r>
              <a:rPr/>
              <a:t>Refine, and finalise Impact Strategy (e.g. Theory of Change).</a:t>
            </a:r>
          </a:p>
        </p:txBody>
      </p:sp>
      <p:sp>
        <p:nvSpPr>
          <p:cNvPr id="15" name="TextBox 14"/>
          <p:cNvSpPr txBox="1"/>
          <p:nvPr/>
        </p:nvSpPr>
        <p:spPr>
          <a:xfrm>
            <a:off x="1097280" y="2011680"/>
            <a:ext cx="6400800" cy="914400"/>
          </a:xfrm>
          <a:prstGeom prst="rect">
            <a:avLst/>
          </a:prstGeom>
          <a:noFill/>
        </p:spPr>
        <p:txBody>
          <a:bodyPr wrap="none">
            <a:spAutoFit/>
          </a:bodyPr>
          <a:lstStyle/>
          <a:p>
            <a:pPr algn="l">
              <a:defRPr b="0" sz="100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691640" y="2468880"/>
            <a:ext cx="6400800" cy="914400"/>
          </a:xfrm>
          <a:prstGeom prst="rect">
            <a:avLst/>
          </a:prstGeom>
          <a:noFill/>
        </p:spPr>
        <p:txBody>
          <a:bodyPr wrap="none">
            <a:spAutoFit/>
          </a:bodyPr>
          <a:lstStyle/>
          <a:p>
            <a:pPr algn="l">
              <a:defRPr b="0" sz="100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08760" y="2926080"/>
            <a:ext cx="6400800" cy="914400"/>
          </a:xfrm>
          <a:prstGeom prst="rect">
            <a:avLst/>
          </a:prstGeom>
          <a:noFill/>
        </p:spPr>
        <p:txBody>
          <a:bodyPr wrap="none">
            <a:spAutoFit/>
          </a:bodyPr>
          <a:lstStyle/>
          <a:p>
            <a:pPr algn="l">
              <a:defRPr b="0" sz="1000">
                <a:solidFill>
                  <a:srgbClr val="425369"/>
                </a:solidFill>
                <a:latin typeface="Avenir Next"/>
              </a:defRPr>
            </a:pPr>
            <a:r>
              <a:rPr/>
              <a:t>Develop  and deploy standards collateral, templates and training to enable internal team and stakeholders to implement Impact </a:t>
            </a:r>
          </a:p>
          <a:p>
            <a:pPr algn="l">
              <a:defRPr b="0" sz="1000">
                <a:solidFill>
                  <a:srgbClr val="425369"/>
                </a:solidFill>
                <a:latin typeface="Avenir Next"/>
              </a:defRPr>
            </a:pPr>
            <a:r>
              <a:rPr/>
              <a:t>Management capability.</a:t>
            </a:r>
          </a:p>
        </p:txBody>
      </p:sp>
      <p:sp>
        <p:nvSpPr>
          <p:cNvPr id="18" name="TextBox 17"/>
          <p:cNvSpPr txBox="1"/>
          <p:nvPr/>
        </p:nvSpPr>
        <p:spPr>
          <a:xfrm>
            <a:off x="1965960" y="3383280"/>
            <a:ext cx="6400800" cy="914400"/>
          </a:xfrm>
          <a:prstGeom prst="rect">
            <a:avLst/>
          </a:prstGeom>
          <a:noFill/>
        </p:spPr>
        <p:txBody>
          <a:bodyPr wrap="none">
            <a:spAutoFit/>
          </a:bodyPr>
          <a:lstStyle/>
          <a:p>
            <a:pPr algn="l">
              <a:defRPr b="0" sz="100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457200" y="3840480"/>
            <a:ext cx="6400800" cy="914400"/>
          </a:xfrm>
          <a:prstGeom prst="rect">
            <a:avLst/>
          </a:prstGeom>
          <a:noFill/>
        </p:spPr>
        <p:txBody>
          <a:bodyPr wrap="none">
            <a:spAutoFit/>
          </a:bodyPr>
          <a:lstStyle/>
          <a:p>
            <a:pPr algn="l">
              <a:defRPr b="0" sz="100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188720" y="4297680"/>
            <a:ext cx="6400800" cy="914400"/>
          </a:xfrm>
          <a:prstGeom prst="rect">
            <a:avLst/>
          </a:prstGeom>
          <a:noFill/>
        </p:spPr>
        <p:txBody>
          <a:bodyPr wrap="none">
            <a:spAutoFit/>
          </a:bodyPr>
          <a:lstStyle/>
          <a:p>
            <a:pPr algn="l">
              <a:defRPr b="0" sz="100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2.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4266</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Times New Roman</vt:lpstr>
      <vt:lpstr>Arial</vt:lpstr>
      <vt:lpstr>Georgia</vt:lpstr>
      <vt:lpstr>System Font Regular</vt:lpstr>
      <vt:lpstr>Avenir Next</vt:lpstr>
      <vt:lpstr>Garamond</vt:lpstr>
      <vt:lpstr>Avenir Next Ultra Light</vt:lpstr>
      <vt:lpstr>Avenir Light</vt:lpstr>
      <vt:lpstr>Calibri</vt:lpstr>
      <vt:lpstr>Wingdings</vt:lpstr>
      <vt:lpstr>Open Sans Light</vt:lpstr>
      <vt:lpstr>Open Sans</vt:lpstr>
      <vt:lpstr>Avenir Book</vt:lpstr>
      <vt:lpstr>Avenir</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182</cp:revision>
  <cp:lastPrinted>2023-10-27T06:48:18Z</cp:lastPrinted>
  <dcterms:created xsi:type="dcterms:W3CDTF">2018-01-08T18:03:55Z</dcterms:created>
  <dcterms:modified xsi:type="dcterms:W3CDTF">2024-04-16T13:24:48Z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